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667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Before the VCU Outcomes Survey the survey was administered by GradLeaders as the First Destination Survey</a:t>
            </a:r>
            <a:endParaRPr/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VCU participated as pilot along with just a few other institutions</a:t>
            </a:r>
            <a:endParaRPr/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Response Rate at that time was down to 19%</a:t>
            </a:r>
            <a:endParaRPr/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Well over 100 questions including branching</a:t>
            </a:r>
            <a:endParaRPr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A small group of stakeholders across campus was pulled together to streamline the survey down and the survey was administered in-house by SERL</a:t>
            </a:r>
            <a:endParaRPr/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These offices were from:</a:t>
            </a:r>
            <a:endParaRPr/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Career Services, Engineering, Business, Alumni, Wilder School, Allied Health and Professions</a:t>
            </a:r>
            <a:endParaRPr/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Communications and Marketing Efforts</a:t>
            </a:r>
            <a:endParaRPr/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Advisors assisted</a:t>
            </a:r>
            <a:endParaRPr/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Flyers</a:t>
            </a:r>
            <a:endParaRPr/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Emails</a:t>
            </a:r>
            <a:endParaRPr/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GradFair</a:t>
            </a:r>
            <a:endParaRPr/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Reporting and Sharing Data</a:t>
            </a:r>
            <a:endParaRPr/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Collected knowledge rate from some schools</a:t>
            </a:r>
            <a:endParaRPr/>
          </a:p>
          <a:p>
            <a:pPr marL="1085850" lvl="2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Overall Report for May 2017 class on IR&amp;DS website</a:t>
            </a:r>
            <a:endParaRPr/>
          </a:p>
        </p:txBody>
      </p:sp>
      <p:sp>
        <p:nvSpPr>
          <p:cNvPr id="115" name="Google Shape;115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81bd3fbff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581bd3fb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Angle Title Slide" type="title">
  <p:cSld name="TITLE">
    <p:bg>
      <p:bgPr>
        <a:solidFill>
          <a:srgbClr val="FFBA00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783612" y="163531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2569871" y="3706813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89278" y="6173611"/>
            <a:ext cx="7831666" cy="585611"/>
          </a:xfrm>
          <a:prstGeom prst="rect">
            <a:avLst/>
          </a:prstGeom>
          <a:solidFill>
            <a:srgbClr val="FFBA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2" descr="vcu-ppt-v-cover-4-3.ep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28829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Title Slide" type="title">
  <p:cSld name="TIT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1" name="Google Shape;61;p13" descr="090512_118_tk_sr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549400"/>
            <a:ext cx="9144000" cy="608454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 descr="vcu-ppt-footer-cover-4-3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057400"/>
            <a:ext cx="9144000" cy="480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 descr="bm_UnivRelations_RF_hz_rgb.ep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0099" y="5748490"/>
            <a:ext cx="4962144" cy="6766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6810375" y="635166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1" descr="bm_UnivRelations_RF_hz_K.png"/>
          <p:cNvPicPr preferRelativeResize="0"/>
          <p:nvPr/>
        </p:nvPicPr>
        <p:blipFill rotWithShape="1">
          <a:blip r:embed="rId11">
            <a:alphaModFix amt="40000"/>
          </a:blip>
          <a:srcRect/>
          <a:stretch/>
        </p:blipFill>
        <p:spPr>
          <a:xfrm>
            <a:off x="334435" y="6152558"/>
            <a:ext cx="2896105" cy="40233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1"/>
          <p:cNvSpPr txBox="1"/>
          <p:nvPr/>
        </p:nvSpPr>
        <p:spPr>
          <a:xfrm>
            <a:off x="6810375" y="635166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Google Shape;51;p11" descr="vcu-ppt-footer-gray.eps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6062472"/>
            <a:ext cx="5905266" cy="795528"/>
          </a:xfrm>
          <a:prstGeom prst="rect">
            <a:avLst/>
          </a:prstGeom>
          <a:noFill/>
          <a:ln>
            <a:noFill/>
          </a:ln>
          <a:effectLst>
            <a:outerShdw blurRad="152400" dist="25400" dir="16200000" sx="102000" sy="102000" algn="tl" rotWithShape="0">
              <a:srgbClr val="000000">
                <a:alpha val="20000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reynolds4@vcu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patel22@vcu.edu" TargetMode="External"/><Relationship Id="rId4" Type="http://schemas.openxmlformats.org/officeDocument/2006/relationships/hyperlink" Target="mailto:cwpeyton@vc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 txBox="1">
            <a:spLocks noGrp="1"/>
          </p:cNvSpPr>
          <p:nvPr>
            <p:ph type="ctrTitle"/>
          </p:nvPr>
        </p:nvSpPr>
        <p:spPr>
          <a:xfrm>
            <a:off x="1783612" y="163531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First Destination Survey</a:t>
            </a:r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subTitle" idx="1"/>
          </p:nvPr>
        </p:nvSpPr>
        <p:spPr>
          <a:xfrm>
            <a:off x="2569871" y="2830512"/>
            <a:ext cx="6400800" cy="402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i="1">
                <a:solidFill>
                  <a:schemeClr val="dk1"/>
                </a:solidFill>
              </a:rPr>
              <a:t>Key Data for Advancing Outcomes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sz="2400"/>
              <a:t>Institutional Research &amp; Decision Support  </a:t>
            </a: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sz="2400"/>
              <a:t>VCU Career Services</a:t>
            </a:r>
            <a:endParaRPr/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sz="2400" i="1"/>
              <a:t>Spring 2019</a:t>
            </a:r>
            <a:endParaRPr sz="2400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What Data Do We Collect? </a:t>
            </a:r>
            <a:endParaRPr/>
          </a:p>
        </p:txBody>
      </p:sp>
      <p:sp>
        <p:nvSpPr>
          <p:cNvPr id="99" name="Google Shape;99;p22"/>
          <p:cNvSpPr txBox="1">
            <a:spLocks noGrp="1"/>
          </p:cNvSpPr>
          <p:nvPr>
            <p:ph type="body" idx="1"/>
          </p:nvPr>
        </p:nvSpPr>
        <p:spPr>
          <a:xfrm>
            <a:off x="457200" y="1855177"/>
            <a:ext cx="8581293" cy="5002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Primary Outcomes:  Employment, Further Education, Seeking Status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Employment includes internships, fellowships, volunteering, military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Organization, title, and industry information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Location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Salary (if applicable)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Engagement in internships, service learning, and other experiential learning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Non-VCU email address for future contact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Relation of career outcomes to academic pursuits and goals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Why Collect Outcomes Data? </a:t>
            </a:r>
            <a:endParaRPr/>
          </a:p>
        </p:txBody>
      </p:sp>
      <p:sp>
        <p:nvSpPr>
          <p:cNvPr id="105" name="Google Shape;105;p23"/>
          <p:cNvSpPr txBox="1">
            <a:spLocks noGrp="1"/>
          </p:cNvSpPr>
          <p:nvPr>
            <p:ph type="body" idx="1"/>
          </p:nvPr>
        </p:nvSpPr>
        <p:spPr>
          <a:xfrm>
            <a:off x="457200" y="1855177"/>
            <a:ext cx="8581293" cy="5002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Provide accurate information on graduate outcomes (undergrad, graduate, and professional) to and for: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Prospective Students, Parents, and Families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Current students making major and career choices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Academic departments reviewing curriculum and considering programs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Alumni Relations and individual alumni looking to connect and contribute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University Relations and communications for branding and marketing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Faculty and staff advisors working directly with students at all levels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Why Collect Outcomes Data? </a:t>
            </a:r>
            <a:endParaRPr/>
          </a:p>
        </p:txBody>
      </p:sp>
      <p:sp>
        <p:nvSpPr>
          <p:cNvPr id="111" name="Google Shape;111;p24"/>
          <p:cNvSpPr txBox="1">
            <a:spLocks noGrp="1"/>
          </p:cNvSpPr>
          <p:nvPr>
            <p:ph type="body" idx="1"/>
          </p:nvPr>
        </p:nvSpPr>
        <p:spPr>
          <a:xfrm>
            <a:off x="457200" y="1802423"/>
            <a:ext cx="8229600" cy="4323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Leverage data for institutional initiatives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/>
              <a:t>Admissions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/>
              <a:t>Donor and Alumni Relations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/>
              <a:t>Orientation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/>
              <a:t>Advising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/>
              <a:t>Research</a:t>
            </a:r>
            <a:endParaRPr sz="200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5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07999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History of the VCU Outcomes Survey</a:t>
            </a:r>
            <a:endParaRPr/>
          </a:p>
        </p:txBody>
      </p:sp>
      <p:sp>
        <p:nvSpPr>
          <p:cNvPr id="118" name="Google Shape;118;p25"/>
          <p:cNvSpPr txBox="1">
            <a:spLocks noGrp="1"/>
          </p:cNvSpPr>
          <p:nvPr>
            <p:ph type="body" idx="1"/>
          </p:nvPr>
        </p:nvSpPr>
        <p:spPr>
          <a:xfrm>
            <a:off x="457200" y="1802423"/>
            <a:ext cx="8229600" cy="4323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Response Rates</a:t>
            </a:r>
            <a:endParaRPr/>
          </a:p>
          <a:p>
            <a:pPr marL="342900" lvl="0" indent="-342900" algn="l" rtl="0">
              <a:lnSpc>
                <a:spcPct val="2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Involved Offices and Professionals</a:t>
            </a:r>
            <a:endParaRPr/>
          </a:p>
          <a:p>
            <a:pPr marL="342900" lvl="0" indent="-342900" algn="l" rtl="0">
              <a:lnSpc>
                <a:spcPct val="2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Communications and Marketing Efforts</a:t>
            </a:r>
            <a:endParaRPr/>
          </a:p>
          <a:p>
            <a:pPr marL="342900" lvl="0" indent="-342900" algn="l" rtl="0">
              <a:lnSpc>
                <a:spcPct val="2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Reporting and Sharing Data</a:t>
            </a:r>
            <a:endParaRPr sz="2000"/>
          </a:p>
          <a:p>
            <a:pPr marL="342900" lvl="0" indent="-139700" algn="l" rtl="0">
              <a:lnSpc>
                <a:spcPct val="2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VCU Outcomes Survey </a:t>
            </a:r>
            <a:br>
              <a:rPr lang="en-US" sz="3959"/>
            </a:br>
            <a:r>
              <a:rPr lang="en-US" sz="3959"/>
              <a:t>Overall Response Rates</a:t>
            </a:r>
            <a:endParaRPr sz="3959"/>
          </a:p>
        </p:txBody>
      </p:sp>
      <p:pic>
        <p:nvPicPr>
          <p:cNvPr id="124" name="Google Shape;12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4129" y="1417638"/>
            <a:ext cx="7159751" cy="44985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Plans &amp; Progress for 2019</a:t>
            </a:r>
            <a:endParaRPr/>
          </a:p>
        </p:txBody>
      </p:sp>
      <p:sp>
        <p:nvSpPr>
          <p:cNvPr id="130" name="Google Shape;130;p27"/>
          <p:cNvSpPr txBox="1">
            <a:spLocks noGrp="1"/>
          </p:cNvSpPr>
          <p:nvPr>
            <p:ph type="body" idx="1"/>
          </p:nvPr>
        </p:nvSpPr>
        <p:spPr>
          <a:xfrm>
            <a:off x="457200" y="1802423"/>
            <a:ext cx="8229600" cy="4323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Collaborative Effort between IRDS &amp; Career Services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Benchmarking for Best Practices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Utilizing In-House, Familiar Technology (Handshake)</a:t>
            </a:r>
            <a:endParaRPr/>
          </a:p>
          <a:p>
            <a:pPr marL="342900" lvl="0" indent="-342900" algn="l" rtl="0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Increase Response Rate and Knowledge Rate by: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US" sz="1600"/>
              <a:t>Connecting with graduation requirements and commencement events 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US" sz="1600"/>
              <a:t>Designing and deploying a strategic marketing campaign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US" sz="1600"/>
              <a:t>Engaging with and relying on Campus Partners for a streamlined and supported approach </a:t>
            </a:r>
            <a:endParaRPr/>
          </a:p>
          <a:p>
            <a:pPr marL="742950" lvl="1" indent="-285750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</a:pPr>
            <a:r>
              <a:rPr lang="en-US" sz="1600"/>
              <a:t>Offering incentives for student participants at graduation and at 6-month mark</a:t>
            </a:r>
            <a:endParaRPr/>
          </a:p>
          <a:p>
            <a:pPr marL="742950" lvl="1" indent="-184150" algn="l" rtl="0">
              <a:lnSpc>
                <a:spcPct val="12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We Need Your Help!</a:t>
            </a:r>
            <a:endParaRPr/>
          </a:p>
        </p:txBody>
      </p:sp>
      <p:sp>
        <p:nvSpPr>
          <p:cNvPr id="136" name="Google Shape;136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This data helps us all, and we need your support for maximum impact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Encouraging participation, dispelling myths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Timeline: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/>
              <a:t>Initial survey distribution: April 18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/>
              <a:t>First incentive deadline: May 3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/>
              <a:t>Second incentive deadline: May 15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/>
              <a:t>First snapshot and call for Knowledge Rate information: June 3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/>
              <a:t>Final incentive deadline + survey closes: November 11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 sz="2000"/>
              <a:t>Goal of 50% Response Rate + 15% Additional Knowledge Rate (65% total): December 2019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9"/>
          <p:cNvSpPr txBox="1">
            <a:spLocks noGrp="1"/>
          </p:cNvSpPr>
          <p:nvPr>
            <p:ph type="ctrTitle"/>
          </p:nvPr>
        </p:nvSpPr>
        <p:spPr>
          <a:xfrm>
            <a:off x="1783612" y="163531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Thank you!</a:t>
            </a:r>
            <a:endParaRPr/>
          </a:p>
        </p:txBody>
      </p:sp>
      <p:sp>
        <p:nvSpPr>
          <p:cNvPr id="142" name="Google Shape;142;p29"/>
          <p:cNvSpPr txBox="1">
            <a:spLocks noGrp="1"/>
          </p:cNvSpPr>
          <p:nvPr>
            <p:ph type="subTitle" idx="1"/>
          </p:nvPr>
        </p:nvSpPr>
        <p:spPr>
          <a:xfrm>
            <a:off x="2569871" y="2830512"/>
            <a:ext cx="6400800" cy="40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i="1">
                <a:solidFill>
                  <a:schemeClr val="dk1"/>
                </a:solidFill>
              </a:rPr>
              <a:t>Contact us for further information</a:t>
            </a:r>
            <a:endParaRPr i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i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i="1">
                <a:solidFill>
                  <a:schemeClr val="dk1"/>
                </a:solidFill>
              </a:rPr>
              <a:t>S</a:t>
            </a:r>
            <a:r>
              <a:rPr lang="en-US" sz="2400" i="1">
                <a:solidFill>
                  <a:schemeClr val="dk1"/>
                </a:solidFill>
              </a:rPr>
              <a:t>amara Reynolds, Director of Career Services, </a:t>
            </a:r>
            <a:r>
              <a:rPr lang="en-US" sz="2400" i="1" u="sng">
                <a:solidFill>
                  <a:schemeClr val="hlink"/>
                </a:solidFill>
                <a:hlinkClick r:id="rId3"/>
              </a:rPr>
              <a:t>sreynolds4@vcu.edu</a:t>
            </a:r>
            <a:endParaRPr sz="2400" i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sz="2400" i="1">
                <a:solidFill>
                  <a:schemeClr val="dk1"/>
                </a:solidFill>
              </a:rPr>
              <a:t>Constance Peyton, Manager Institutional Research, </a:t>
            </a:r>
            <a:r>
              <a:rPr lang="en-US" sz="2400" i="1" u="sng">
                <a:solidFill>
                  <a:schemeClr val="hlink"/>
                </a:solidFill>
                <a:hlinkClick r:id="rId4"/>
              </a:rPr>
              <a:t>cwpeyton@vcu.edu</a:t>
            </a:r>
            <a:endParaRPr sz="2400" i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sz="2400" i="1">
                <a:solidFill>
                  <a:schemeClr val="dk1"/>
                </a:solidFill>
              </a:rPr>
              <a:t>Monal Patel, Associate Vice Provost Institutional Research &amp; Decision Support, </a:t>
            </a:r>
            <a:r>
              <a:rPr lang="en-US" sz="2400" i="1" u="sng">
                <a:solidFill>
                  <a:schemeClr val="hlink"/>
                </a:solidFill>
                <a:hlinkClick r:id="rId5"/>
              </a:rPr>
              <a:t>mpatel22@vcu.edu</a:t>
            </a:r>
            <a:r>
              <a:rPr lang="en-US" sz="2400" i="1">
                <a:solidFill>
                  <a:schemeClr val="dk1"/>
                </a:solidFill>
              </a:rPr>
              <a:t> </a:t>
            </a:r>
            <a:endParaRPr sz="2400"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3_Office Theme</vt:lpstr>
      <vt:lpstr>Office Theme</vt:lpstr>
      <vt:lpstr>First Destination Survey</vt:lpstr>
      <vt:lpstr>What Data Do We Collect? </vt:lpstr>
      <vt:lpstr>Why Collect Outcomes Data? </vt:lpstr>
      <vt:lpstr>Why Collect Outcomes Data? </vt:lpstr>
      <vt:lpstr>History of the VCU Outcomes Survey</vt:lpstr>
      <vt:lpstr>VCU Outcomes Survey  Overall Response Rates</vt:lpstr>
      <vt:lpstr>Plans &amp; Progress for 2019</vt:lpstr>
      <vt:lpstr>We Need Your Help!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Destination Survey</dc:title>
  <dc:creator>Monal Patel</dc:creator>
  <cp:lastModifiedBy>Constance Peyton</cp:lastModifiedBy>
  <cp:revision>1</cp:revision>
  <dcterms:modified xsi:type="dcterms:W3CDTF">2019-04-29T22:04:40Z</dcterms:modified>
</cp:coreProperties>
</file>